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3" r:id="rId5"/>
    <p:sldId id="260" r:id="rId6"/>
    <p:sldId id="262" r:id="rId7"/>
    <p:sldId id="261" r:id="rId8"/>
    <p:sldId id="297" r:id="rId9"/>
    <p:sldId id="291" r:id="rId10"/>
    <p:sldId id="263" r:id="rId11"/>
    <p:sldId id="290" r:id="rId12"/>
    <p:sldId id="287" r:id="rId13"/>
    <p:sldId id="288" r:id="rId14"/>
    <p:sldId id="289" r:id="rId15"/>
    <p:sldId id="292" r:id="rId16"/>
    <p:sldId id="296" r:id="rId17"/>
    <p:sldId id="272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5374"/>
    <a:srgbClr val="ADB0B1"/>
    <a:srgbClr val="F2F2F2"/>
    <a:srgbClr val="2E5578"/>
    <a:srgbClr val="2F5477"/>
    <a:srgbClr val="2C567A"/>
    <a:srgbClr val="CBD6E0"/>
    <a:srgbClr val="9B87A1"/>
    <a:srgbClr val="AD6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85852" autoAdjust="0"/>
  </p:normalViewPr>
  <p:slideViewPr>
    <p:cSldViewPr snapToGrid="0">
      <p:cViewPr varScale="1">
        <p:scale>
          <a:sx n="91" d="100"/>
          <a:sy n="91" d="100"/>
        </p:scale>
        <p:origin x="3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9/26/2024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3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02750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2527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140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73717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179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Insurance Analysis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7453FF4-AE10-2E15-1075-A9A7B2D26F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954" b="3954"/>
          <a:stretch>
            <a:fillRect/>
          </a:stretch>
        </p:blipFill>
        <p:spPr>
          <a:xfrm>
            <a:off x="1056666" y="902439"/>
            <a:ext cx="5212080" cy="5057191"/>
          </a:xfr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1F6127-6FDE-51D9-2B0B-7CDD230F5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54" y="979227"/>
            <a:ext cx="10272539" cy="5577840"/>
          </a:xfrm>
          <a:prstGeom prst="rect">
            <a:avLst/>
          </a:prstGeom>
          <a:ln w="76200">
            <a:solidFill>
              <a:srgbClr val="F2F2F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3CD18A-5BDF-4E71-84BA-C78FE0D29427}"/>
              </a:ext>
            </a:extLst>
          </p:cNvPr>
          <p:cNvSpPr txBox="1"/>
          <p:nvPr/>
        </p:nvSpPr>
        <p:spPr>
          <a:xfrm>
            <a:off x="1337481" y="233376"/>
            <a:ext cx="8679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2F2F2"/>
                </a:solidFill>
                <a:latin typeface="Algerian" panose="04020705040A02060702" pitchFamily="82" charset="0"/>
              </a:rPr>
              <a:t>Power</a:t>
            </a:r>
            <a:r>
              <a:rPr lang="en-US" dirty="0"/>
              <a:t> </a:t>
            </a:r>
            <a:r>
              <a:rPr lang="en-US" sz="3200" dirty="0">
                <a:solidFill>
                  <a:srgbClr val="F2F2F2"/>
                </a:solidFill>
                <a:latin typeface="Algerian" panose="04020705040A02060702" pitchFamily="82" charset="0"/>
              </a:rPr>
              <a:t>Bi</a:t>
            </a:r>
            <a:r>
              <a:rPr lang="en-US" dirty="0"/>
              <a:t>  </a:t>
            </a:r>
            <a:r>
              <a:rPr lang="en-US" sz="3200" dirty="0">
                <a:solidFill>
                  <a:srgbClr val="F2F2F2"/>
                </a:solidFill>
                <a:latin typeface="Algerian" panose="04020705040A02060702" pitchFamily="8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684934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812DD-3F89-9029-E32E-2231FC62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15" y="968990"/>
            <a:ext cx="10222169" cy="5577840"/>
          </a:xfrm>
          <a:prstGeom prst="rect">
            <a:avLst/>
          </a:prstGeom>
          <a:ln w="76200">
            <a:solidFill>
              <a:srgbClr val="F2F2F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840E0D-CDDA-85DC-2045-7F00CE11AA73}"/>
              </a:ext>
            </a:extLst>
          </p:cNvPr>
          <p:cNvSpPr txBox="1"/>
          <p:nvPr/>
        </p:nvSpPr>
        <p:spPr>
          <a:xfrm>
            <a:off x="1967551" y="311170"/>
            <a:ext cx="8256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2F2F2"/>
                </a:solidFill>
                <a:latin typeface="Algerian" panose="04020705040A02060702" pitchFamily="82" charset="0"/>
              </a:rPr>
              <a:t>Tableau</a:t>
            </a:r>
            <a:r>
              <a:rPr lang="en-US" dirty="0"/>
              <a:t> - </a:t>
            </a:r>
            <a:r>
              <a:rPr lang="en-US" sz="3200" dirty="0">
                <a:solidFill>
                  <a:srgbClr val="F2F2F2"/>
                </a:solidFill>
                <a:latin typeface="Algerian" panose="04020705040A02060702" pitchFamily="82" charset="0"/>
              </a:rPr>
              <a:t>SQL</a:t>
            </a:r>
            <a:r>
              <a:rPr lang="en-US" dirty="0"/>
              <a:t>  </a:t>
            </a:r>
            <a:r>
              <a:rPr lang="en-US" sz="3200" dirty="0">
                <a:solidFill>
                  <a:srgbClr val="F2F2F2"/>
                </a:solidFill>
                <a:latin typeface="Algerian" panose="04020705040A02060702" pitchFamily="8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27912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241" y="316578"/>
            <a:ext cx="3083195" cy="640497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8380" y="1282890"/>
            <a:ext cx="4686116" cy="4776717"/>
          </a:xfrm>
        </p:spPr>
        <p:txBody>
          <a:bodyPr/>
          <a:lstStyle/>
          <a:p>
            <a:pPr marL="457200" indent="-457200">
              <a:buClr>
                <a:srgbClr val="D3C587"/>
              </a:buClr>
              <a:buFont typeface="Wingdings" panose="05000000000000000000" pitchFamily="2" charset="2"/>
              <a:buChar char="q"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Renewal is performing well, while new sales and cross-selling are lagging.</a:t>
            </a:r>
          </a:p>
          <a:p>
            <a:pPr marL="457200" indent="-457200">
              <a:buClr>
                <a:srgbClr val="D3C587"/>
              </a:buClr>
              <a:buFont typeface="Wingdings" panose="05000000000000000000" pitchFamily="2" charset="2"/>
              <a:buChar char="q"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Frequent client meetings lead to more opportunities.</a:t>
            </a:r>
          </a:p>
          <a:p>
            <a:pPr marL="457200" indent="-457200">
              <a:buClr>
                <a:srgbClr val="D3C587"/>
              </a:buClr>
              <a:buFont typeface="Wingdings" panose="05000000000000000000" pitchFamily="2" charset="2"/>
              <a:buChar char="q"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Some team members need support to improve client engagement.</a:t>
            </a:r>
          </a:p>
          <a:p>
            <a:pPr marL="457200" indent="-457200">
              <a:buClr>
                <a:srgbClr val="D3C587"/>
              </a:buClr>
              <a:buFont typeface="Wingdings" panose="05000000000000000000" pitchFamily="2" charset="2"/>
              <a:buChar char="q"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Training can help boost interaction skills.</a:t>
            </a:r>
          </a:p>
          <a:p>
            <a:pPr marL="457200" indent="-457200">
              <a:buClr>
                <a:srgbClr val="D3C587"/>
              </a:buClr>
              <a:buFont typeface="Wingdings" panose="05000000000000000000" pitchFamily="2" charset="2"/>
              <a:buChar char="q"/>
            </a:pP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Sharing successful strategies could enhance team performance.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4D0918-2803-5B21-3AEC-B1ABFFE1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68" y="1824606"/>
            <a:ext cx="3208788" cy="32087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30A9371-FC1D-A74D-F2E1-01E4106780AB}"/>
              </a:ext>
            </a:extLst>
          </p:cNvPr>
          <p:cNvSpPr/>
          <p:nvPr/>
        </p:nvSpPr>
        <p:spPr>
          <a:xfrm>
            <a:off x="10658902" y="6293133"/>
            <a:ext cx="1070046" cy="472578"/>
          </a:xfrm>
          <a:prstGeom prst="ellipse">
            <a:avLst/>
          </a:prstGeom>
          <a:solidFill>
            <a:srgbClr val="2E55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6774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203C-A8FF-3A34-CBAE-437B7014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491" y="450375"/>
            <a:ext cx="5374416" cy="667721"/>
          </a:xfrm>
        </p:spPr>
        <p:txBody>
          <a:bodyPr/>
          <a:lstStyle/>
          <a:p>
            <a:r>
              <a:rPr lang="en-US" dirty="0"/>
              <a:t>Recommendations: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D4321-E4FE-962F-9180-657026F0C169}"/>
              </a:ext>
            </a:extLst>
          </p:cNvPr>
          <p:cNvSpPr txBox="1"/>
          <p:nvPr/>
        </p:nvSpPr>
        <p:spPr>
          <a:xfrm>
            <a:off x="368491" y="1755380"/>
            <a:ext cx="7495423" cy="29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Improve new sales and cross-selling efforts</a:t>
            </a:r>
          </a:p>
          <a:p>
            <a:pPr>
              <a:lnSpc>
                <a:spcPct val="200000"/>
              </a:lnSpc>
            </a:pPr>
            <a:r>
              <a:rPr lang="en-US" sz="2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Increase client meetings to boost opportunities.</a:t>
            </a:r>
          </a:p>
          <a:p>
            <a:pPr>
              <a:lnSpc>
                <a:spcPct val="200000"/>
              </a:lnSpc>
            </a:pPr>
            <a:r>
              <a:rPr lang="en-US" sz="2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Provide targeted training for better engagement.</a:t>
            </a:r>
          </a:p>
          <a:p>
            <a:pPr>
              <a:lnSpc>
                <a:spcPct val="200000"/>
              </a:lnSpc>
            </a:pPr>
            <a:r>
              <a:rPr lang="en-US" sz="2400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Share successful strategies within the team.</a:t>
            </a:r>
          </a:p>
        </p:txBody>
      </p:sp>
      <p:pic>
        <p:nvPicPr>
          <p:cNvPr id="4098" name="Picture 2" descr="write recommendations for board papers">
            <a:extLst>
              <a:ext uri="{FF2B5EF4-FFF2-40B4-BE49-F238E27FC236}">
                <a16:creationId xmlns:a16="http://schemas.microsoft.com/office/drawing/2014/main" id="{8D96A653-2D3E-5D89-2F5B-DF858B477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75120" y="1755381"/>
            <a:ext cx="5007197" cy="2866073"/>
          </a:xfrm>
          <a:prstGeom prst="ellipse">
            <a:avLst/>
          </a:prstGeom>
          <a:solidFill>
            <a:schemeClr val="accent5">
              <a:lumMod val="40000"/>
              <a:lumOff val="60000"/>
              <a:alpha val="0"/>
            </a:schemeClr>
          </a:solidFill>
          <a:effectLst>
            <a:reflection endPos="0" dir="5400000" sy="-100000" algn="bl" rotWithShape="0"/>
          </a:effectLst>
          <a:scene3d>
            <a:camera prst="perspectiveLeft"/>
            <a:lightRig rig="threePt" dir="t"/>
          </a:scene3d>
          <a:sp3d prstMaterial="dkEdge"/>
        </p:spPr>
      </p:pic>
    </p:spTree>
    <p:extLst>
      <p:ext uri="{BB962C8B-B14F-4D97-AF65-F5344CB8AC3E}">
        <p14:creationId xmlns:p14="http://schemas.microsoft.com/office/powerpoint/2010/main" val="13116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94011"/>
            <a:ext cx="4044499" cy="679422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4400" cap="all" dirty="0">
                <a:solidFill>
                  <a:srgbClr val="2C567A"/>
                </a:solidFill>
              </a:rPr>
              <a:t>Conclusion</a:t>
            </a:r>
            <a:r>
              <a:rPr lang="en-US" sz="4000" dirty="0">
                <a:solidFill>
                  <a:srgbClr val="2C56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001" y="2784143"/>
            <a:ext cx="3240000" cy="2265529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retention provides a solid foundation, but focusing on new sales and cross-selling is key to driving growth.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784143"/>
            <a:ext cx="3240000" cy="2265529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Converting open opportunities into closed deals, along with improved client engagement, will enhance overall performance.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784142"/>
            <a:ext cx="3240000" cy="2265529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is providing good customer service that helps in customer retention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A0F20F-E81A-3338-CA3C-A158BB459B34}"/>
              </a:ext>
            </a:extLst>
          </p:cNvPr>
          <p:cNvSpPr/>
          <p:nvPr/>
        </p:nvSpPr>
        <p:spPr>
          <a:xfrm>
            <a:off x="10729628" y="6286892"/>
            <a:ext cx="933569" cy="457764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26132-7EF4-B52C-8A2B-1959587759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15</a:t>
            </a:fld>
            <a:endParaRPr lang="en-US" noProof="0"/>
          </a:p>
        </p:txBody>
      </p:sp>
      <p:pic>
        <p:nvPicPr>
          <p:cNvPr id="5" name="125722-735655917_medium">
            <a:hlinkClick r:id="" action="ppaction://media"/>
            <a:extLst>
              <a:ext uri="{FF2B5EF4-FFF2-40B4-BE49-F238E27FC236}">
                <a16:creationId xmlns:a16="http://schemas.microsoft.com/office/drawing/2014/main" id="{31ECD3E7-1690-9593-A03B-B881F89B4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648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7E0A1-3F72-73A0-EF78-219E79237888}"/>
              </a:ext>
            </a:extLst>
          </p:cNvPr>
          <p:cNvSpPr txBox="1"/>
          <p:nvPr/>
        </p:nvSpPr>
        <p:spPr>
          <a:xfrm>
            <a:off x="3553939" y="3939518"/>
            <a:ext cx="4934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Mentor       : Akshay Kumbhar</a:t>
            </a:r>
          </a:p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Co-Mentor : Vitthal </a:t>
            </a:r>
          </a:p>
          <a:p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287C66-BC3D-0DA9-314D-641587E61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247" y="4843740"/>
            <a:ext cx="2183643" cy="5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517051" y="1419366"/>
            <a:ext cx="3214141" cy="3555251"/>
          </a:xfrm>
        </p:spPr>
        <p:txBody>
          <a:bodyPr/>
          <a:lstStyle/>
          <a:p>
            <a:pPr algn="just"/>
            <a:r>
              <a:rPr lang="en-US" sz="3200" noProof="1"/>
              <a:t>Project members: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b="1" noProof="1"/>
              <a:t>Pankaj Singh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b="1" noProof="1"/>
              <a:t>Vanga Bhargavi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b="1" noProof="1"/>
              <a:t>Swapnil Dalimbe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b="1" noProof="1"/>
              <a:t>Sweta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b="1" noProof="1"/>
              <a:t>Lissa Dmonte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b="1" noProof="1"/>
              <a:t>Shrishail Patil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800" b="1" noProof="1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Placeholder 11" descr="Laptop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136" y="67817"/>
            <a:ext cx="3475177" cy="3555252"/>
          </a:xfr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93444E04-4BE6-0911-4FF6-DE1C0B677BA1}"/>
              </a:ext>
            </a:extLst>
          </p:cNvPr>
          <p:cNvSpPr txBox="1">
            <a:spLocks/>
          </p:cNvSpPr>
          <p:nvPr/>
        </p:nvSpPr>
        <p:spPr bwMode="gray">
          <a:xfrm>
            <a:off x="293685" y="3429000"/>
            <a:ext cx="4851521" cy="18129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0" dirty="0">
                <a:solidFill>
                  <a:srgbClr val="2F5477"/>
                </a:solidFill>
              </a:rPr>
              <a:t>Presented By </a:t>
            </a:r>
            <a:r>
              <a:rPr lang="en-US" sz="6000" dirty="0">
                <a:solidFill>
                  <a:srgbClr val="2F5477"/>
                </a:solidFill>
              </a:rPr>
              <a:t>Group 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C46991-DA9C-F4B4-C411-BA97717D9305}"/>
              </a:ext>
            </a:extLst>
          </p:cNvPr>
          <p:cNvSpPr/>
          <p:nvPr/>
        </p:nvSpPr>
        <p:spPr>
          <a:xfrm>
            <a:off x="10658902" y="6293133"/>
            <a:ext cx="1070046" cy="472578"/>
          </a:xfrm>
          <a:prstGeom prst="ellipse">
            <a:avLst/>
          </a:prstGeom>
          <a:solidFill>
            <a:srgbClr val="2E55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93518" y="4756649"/>
            <a:ext cx="1620000" cy="1166478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Evaluating account executives on meetings and open opportunities</a:t>
            </a:r>
          </a:p>
        </p:txBody>
      </p:sp>
      <p:pic>
        <p:nvPicPr>
          <p:cNvPr id="27" name="Picture Placeholder 26" descr="Teacher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31393" y="2880652"/>
            <a:ext cx="621792" cy="6217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800" y="4256094"/>
            <a:ext cx="1620000" cy="360000"/>
          </a:xfrm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00" y="4756648"/>
            <a:ext cx="1620000" cy="1166479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key performance metrics for [Ahmedabad Branch ]</a:t>
            </a:r>
          </a:p>
        </p:txBody>
      </p:sp>
      <p:pic>
        <p:nvPicPr>
          <p:cNvPr id="29" name="Picture Placeholder 28" descr="Lecturer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28" b="128"/>
          <a:stretch/>
        </p:blipFill>
        <p:spPr>
          <a:xfrm>
            <a:off x="3062252" y="2880652"/>
            <a:ext cx="621792" cy="6217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9" y="4256094"/>
            <a:ext cx="1620000" cy="360000"/>
          </a:xfrm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562659" y="4756649"/>
            <a:ext cx="1620000" cy="1166478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on new products, cross-sell opportunities, and renewals</a:t>
            </a:r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8" b="128"/>
          <a:stretch/>
        </p:blipFill>
        <p:spPr>
          <a:xfrm>
            <a:off x="5193111" y="2880652"/>
            <a:ext cx="621792" cy="62179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3518" y="4256094"/>
            <a:ext cx="1620000" cy="360000"/>
          </a:xfrm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58A9F4-C1F0-608F-D66B-7AB37E6C3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0985" y="727786"/>
            <a:ext cx="2939090" cy="719138"/>
          </a:xfrm>
        </p:spPr>
        <p:txBody>
          <a:bodyPr/>
          <a:lstStyle/>
          <a:p>
            <a:r>
              <a:rPr lang="en-US" u="sng" dirty="0"/>
              <a:t>Introduction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22585" y="1731167"/>
            <a:ext cx="3862387" cy="3542554"/>
          </a:xfrm>
        </p:spPr>
        <p:txBody>
          <a:bodyPr/>
          <a:lstStyle/>
          <a:p>
            <a:pPr algn="l"/>
            <a:r>
              <a:rPr lang="en-US" sz="4000" noProof="1"/>
              <a:t>O</a:t>
            </a:r>
            <a:r>
              <a:rPr lang="en-US" noProof="1"/>
              <a:t>ur project provides a detailed view of our insurance business performance, focusing on brokerage earnings, invoiced amounts, and target completion. </a:t>
            </a:r>
          </a:p>
          <a:p>
            <a:pPr algn="l"/>
            <a:r>
              <a:rPr lang="en-US" noProof="1"/>
              <a:t>It enables us to track how well the branch and its account executives are performing in these key areas</a:t>
            </a:r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728948" y="6385422"/>
            <a:ext cx="288000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DED454-CEB9-180E-BA02-99B76712B8B3}"/>
              </a:ext>
            </a:extLst>
          </p:cNvPr>
          <p:cNvSpPr/>
          <p:nvPr/>
        </p:nvSpPr>
        <p:spPr>
          <a:xfrm>
            <a:off x="10658902" y="6293133"/>
            <a:ext cx="1026070" cy="472578"/>
          </a:xfrm>
          <a:prstGeom prst="ellipse">
            <a:avLst/>
          </a:prstGeom>
          <a:solidFill>
            <a:srgbClr val="2E55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Areas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5254" y="4450669"/>
            <a:ext cx="1620000" cy="1237865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key areas like new business, cross-sell opportunities, and renewals.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26113" y="3950115"/>
            <a:ext cx="1620000" cy="500554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 Performance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126113" y="4652805"/>
            <a:ext cx="1620000" cy="1035730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 the branch's performance against its goals to identify strengths and areas for improvement.</a:t>
            </a:r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67929" y="2748597"/>
            <a:ext cx="621792" cy="62179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Meetings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256972" y="4450669"/>
            <a:ext cx="1620000" cy="1237865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 account executives' client meetings, as these lead to new opportunities and closed deals.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87831" y="3950115"/>
            <a:ext cx="1620000" cy="500554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Strategic Growth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387831" y="4586917"/>
            <a:ext cx="1620000" cy="1772708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analyzing all the above parameters, we can refine our strategies to enhance overall performance.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518689" y="4313959"/>
            <a:ext cx="1620000" cy="2318623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Includes data on account executives client meetings and the number of open opportunities, offering insights into current activities and future business potential. 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E612258B-809C-4937-88CC-45880B3C826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z="160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392E63D2-5F90-E828-38BD-05EF7570EEAF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5"/>
          <a:srcRect t="568" b="568"/>
          <a:stretch>
            <a:fillRect/>
          </a:stretch>
        </p:blipFill>
        <p:spPr>
          <a:xfrm>
            <a:off x="1476534" y="2716584"/>
            <a:ext cx="685818" cy="685818"/>
          </a:xfrm>
        </p:spPr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7D279E17-6F9F-4519-2E12-71E4FC1BBBD4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/>
          <a:stretch>
            <a:fillRect/>
          </a:stretch>
        </p:blipFill>
        <p:spPr>
          <a:xfrm>
            <a:off x="7944990" y="2719813"/>
            <a:ext cx="621792" cy="621792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AA03A345-3F6B-64F3-B083-1F5FCAC6EB21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7"/>
          <a:srcRect l="128" r="128"/>
          <a:stretch>
            <a:fillRect/>
          </a:stretch>
        </p:blipFill>
        <p:spPr>
          <a:xfrm>
            <a:off x="3625216" y="2719812"/>
            <a:ext cx="679849" cy="679849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28D721E-4233-8700-3716-C5F6A3EBB762}"/>
              </a:ext>
            </a:extLst>
          </p:cNvPr>
          <p:cNvSpPr/>
          <p:nvPr/>
        </p:nvSpPr>
        <p:spPr>
          <a:xfrm>
            <a:off x="10729628" y="6286892"/>
            <a:ext cx="933569" cy="457764"/>
          </a:xfrm>
          <a:prstGeom prst="ellipse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6BF51-240D-A5D1-77A5-3747792886C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6233"/>
                    </a14:imgEffect>
                    <a14:imgEffect>
                      <a14:saturation sa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62431" y="2727256"/>
            <a:ext cx="621793" cy="67240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glow rad="101600">
              <a:schemeClr val="bg1">
                <a:alpha val="0"/>
              </a:schemeClr>
            </a:glo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203C-A8FF-3A34-CBAE-437B7014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584" y="327545"/>
            <a:ext cx="5374416" cy="667721"/>
          </a:xfrm>
        </p:spPr>
        <p:txBody>
          <a:bodyPr/>
          <a:lstStyle/>
          <a:p>
            <a:pPr algn="l"/>
            <a:r>
              <a:rPr lang="en-US" dirty="0"/>
              <a:t>Data Overview: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D8772-6685-7D99-9E3A-B6DB5CC64AE8}"/>
              </a:ext>
            </a:extLst>
          </p:cNvPr>
          <p:cNvSpPr txBox="1"/>
          <p:nvPr/>
        </p:nvSpPr>
        <p:spPr>
          <a:xfrm>
            <a:off x="368491" y="1364776"/>
            <a:ext cx="648268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 Excel sheets used: Brokerage, Fees, Invoice, Target Budget, Meeting, and Opportunities.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 tables via common columns like </a:t>
            </a:r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mployee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Executive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names.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Combined fees and brokerage data to track achievement.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Target budget used to compare achievement and invoices against targets.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Monitored meetings and opportunities for business insights.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5474E-5C57-BC4B-1CDB-C1CAB352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786" y="1494430"/>
            <a:ext cx="3869140" cy="386914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779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12" y="805217"/>
            <a:ext cx="3467498" cy="670136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80" y="2019868"/>
            <a:ext cx="4793714" cy="3904227"/>
          </a:xfrm>
        </p:spPr>
        <p:txBody>
          <a:bodyPr/>
          <a:lstStyle/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1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Access branch performance</a:t>
            </a: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1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performance with the target</a:t>
            </a: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1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growth areas</a:t>
            </a: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1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Track client engagement </a:t>
            </a:r>
          </a:p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1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Improve strategic decision making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1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 Performance bench Marking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54233-DEFC-2785-B52C-1B1B7C013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382" y="1610435"/>
            <a:ext cx="3657600" cy="3657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1882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59469" y="682388"/>
            <a:ext cx="3863221" cy="2812099"/>
          </a:xfrm>
        </p:spPr>
        <p:txBody>
          <a:bodyPr/>
          <a:lstStyle/>
          <a:p>
            <a:pPr algn="l"/>
            <a:r>
              <a:rPr lang="en-US" dirty="0">
                <a:latin typeface="Bodoni MT Black" panose="02070A03080606020203" pitchFamily="18" charset="0"/>
              </a:rPr>
              <a:t>Key Performing Indicators</a:t>
            </a:r>
            <a:br>
              <a:rPr lang="en-US" dirty="0">
                <a:latin typeface="Bodoni MT Black" panose="02070A03080606020203" pitchFamily="18" charset="0"/>
              </a:rPr>
            </a:br>
            <a:r>
              <a:rPr lang="en-US" dirty="0">
                <a:latin typeface="Bodoni MT Black" panose="02070A03080606020203" pitchFamily="18" charset="0"/>
              </a:rPr>
              <a:t>(KPI’s)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pPr algn="l"/>
            <a:r>
              <a:rPr lang="en-US" sz="2800" noProof="1">
                <a:solidFill>
                  <a:srgbClr val="F2F2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focuses on the following KPIs: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BEF8A3-3B79-4A1D-83CE-3501D6E1EC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30" y="2236548"/>
            <a:ext cx="1620000" cy="1047242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Invoices by Account Executive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24B20D-50EC-427F-9E2C-81625A7AC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657678" y="2380810"/>
            <a:ext cx="1620000" cy="784196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Yearly Meeting Count</a:t>
            </a:r>
          </a:p>
        </p:txBody>
      </p:sp>
      <p:pic>
        <p:nvPicPr>
          <p:cNvPr id="35" name="Picture Placeholder 34" descr="Network">
            <a:extLst>
              <a:ext uri="{FF2B5EF4-FFF2-40B4-BE49-F238E27FC236}">
                <a16:creationId xmlns:a16="http://schemas.microsoft.com/office/drawing/2014/main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58DB01-FA52-44DB-A820-8E4A194D9F8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526330" y="5308122"/>
            <a:ext cx="1620000" cy="1549878"/>
          </a:xfrm>
        </p:spPr>
        <p:txBody>
          <a:bodyPr/>
          <a:lstStyle/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 Sell--Target, Achievement, New</a:t>
            </a:r>
          </a:p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New-Target, Achievement, New</a:t>
            </a:r>
          </a:p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Renewal-Target, Achievement, New</a:t>
            </a:r>
          </a:p>
          <a:p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B6F490-8CEC-444D-ADC0-E8B315EA3B5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657678" y="5433684"/>
            <a:ext cx="1620000" cy="951737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Funnel by Revenue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474644FF-FECF-47C3-A483-0F4796C05187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8E4BFBF-747E-BC8D-7F41-DF0BF0E696A9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 t="10772" b="10772"/>
          <a:stretch>
            <a:fillRect/>
          </a:stretch>
        </p:blipFill>
        <p:spPr>
          <a:xfrm>
            <a:off x="2025434" y="983741"/>
            <a:ext cx="722826" cy="722826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D3853C5-38B5-BFDD-6146-5CCBF21A88D5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6"/>
          <a:srcRect/>
          <a:stretch>
            <a:fillRect/>
          </a:stretch>
        </p:blipFill>
        <p:spPr>
          <a:xfrm>
            <a:off x="4056236" y="990013"/>
            <a:ext cx="884253" cy="716553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D57438A-8FFD-5160-4B01-2FB270FE42F5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7"/>
          <a:srcRect/>
          <a:stretch>
            <a:fillRect/>
          </a:stretch>
        </p:blipFill>
        <p:spPr>
          <a:xfrm>
            <a:off x="4077053" y="3985060"/>
            <a:ext cx="784196" cy="784196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327CA6A-800C-0F47-F95F-8712228B9FF6}"/>
              </a:ext>
            </a:extLst>
          </p:cNvPr>
          <p:cNvSpPr/>
          <p:nvPr/>
        </p:nvSpPr>
        <p:spPr>
          <a:xfrm>
            <a:off x="10658902" y="6293133"/>
            <a:ext cx="1063788" cy="472578"/>
          </a:xfrm>
          <a:prstGeom prst="ellipse">
            <a:avLst/>
          </a:prstGeom>
          <a:solidFill>
            <a:srgbClr val="2E55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BE50BCE-B59F-4EF2-E22B-50EE268FFC92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t="128" b="12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CEDCD-2115-6F44-3DD0-535E01ADDB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03579" y="2044148"/>
            <a:ext cx="1620000" cy="1170302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Meetings by Account Executive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ED72D1BC-85A9-F773-DF8D-BB09A4CE58DE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6A7A2D-9653-FD6A-F275-59295BAACDD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658167" y="2394664"/>
            <a:ext cx="1620000" cy="1034335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Open Opportunity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0876CB3-66B7-1557-009B-AAB3D704C2B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18883FC-63AB-A9D9-3395-6C7F2F4B4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5727" y="1822049"/>
            <a:ext cx="3863221" cy="2784803"/>
          </a:xfrm>
        </p:spPr>
        <p:txBody>
          <a:bodyPr/>
          <a:lstStyle/>
          <a:p>
            <a:pPr algn="l"/>
            <a:r>
              <a:rPr lang="en-US" dirty="0">
                <a:latin typeface="Bodoni MT Black" panose="02070A03080606020203" pitchFamily="18" charset="0"/>
              </a:rPr>
              <a:t>Key Performing Indicators</a:t>
            </a:r>
            <a:br>
              <a:rPr lang="en-US" dirty="0">
                <a:latin typeface="Bodoni MT Black" panose="02070A03080606020203" pitchFamily="18" charset="0"/>
              </a:rPr>
            </a:br>
            <a:r>
              <a:rPr lang="en-US" dirty="0">
                <a:latin typeface="Bodoni MT Black" panose="02070A03080606020203" pitchFamily="18" charset="0"/>
              </a:rPr>
              <a:t>(KPI’s)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5C0579-AD4E-F0D1-A22B-7B78D6C7EC0F}"/>
              </a:ext>
            </a:extLst>
          </p:cNvPr>
          <p:cNvSpPr/>
          <p:nvPr/>
        </p:nvSpPr>
        <p:spPr>
          <a:xfrm>
            <a:off x="968991" y="3214450"/>
            <a:ext cx="4804012" cy="221093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2F5E042-8BB5-DC5B-346A-8CD0D82A89AA}"/>
              </a:ext>
            </a:extLst>
          </p:cNvPr>
          <p:cNvSpPr/>
          <p:nvPr/>
        </p:nvSpPr>
        <p:spPr>
          <a:xfrm>
            <a:off x="10658902" y="6293133"/>
            <a:ext cx="1070046" cy="472578"/>
          </a:xfrm>
          <a:prstGeom prst="ellipse">
            <a:avLst/>
          </a:prstGeom>
          <a:solidFill>
            <a:srgbClr val="2E557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36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13FD1D-3E19-3F49-BE55-27606D6B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52" y="1037230"/>
            <a:ext cx="10237651" cy="5486400"/>
          </a:xfrm>
          <a:prstGeom prst="rect">
            <a:avLst/>
          </a:prstGeom>
          <a:ln w="76200">
            <a:solidFill>
              <a:srgbClr val="F2F2F2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C367EF-3162-F61F-C52B-951BCF691D61}"/>
              </a:ext>
            </a:extLst>
          </p:cNvPr>
          <p:cNvSpPr txBox="1"/>
          <p:nvPr/>
        </p:nvSpPr>
        <p:spPr>
          <a:xfrm>
            <a:off x="1119116" y="157988"/>
            <a:ext cx="968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2F2F2"/>
                </a:solidFill>
                <a:latin typeface="Algerian" panose="04020705040A02060702" pitchFamily="82" charset="0"/>
              </a:rPr>
              <a:t>Excel</a:t>
            </a:r>
            <a:r>
              <a:rPr lang="en-US" sz="3200" dirty="0">
                <a:latin typeface="Algerian" panose="04020705040A02060702" pitchFamily="82" charset="0"/>
              </a:rPr>
              <a:t> </a:t>
            </a:r>
            <a:r>
              <a:rPr lang="en-US" sz="3200" dirty="0">
                <a:solidFill>
                  <a:srgbClr val="F2F2F2"/>
                </a:solidFill>
                <a:latin typeface="Algerian" panose="04020705040A02060702" pitchFamily="82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096710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247F30-5811-40C0-99EC-CF53200590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565</TotalTime>
  <Words>511</Words>
  <Application>Microsoft Office PowerPoint</Application>
  <PresentationFormat>Widescreen</PresentationFormat>
  <Paragraphs>89</Paragraphs>
  <Slides>15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Bodoni MT Black</vt:lpstr>
      <vt:lpstr>Calibri</vt:lpstr>
      <vt:lpstr>Corbel</vt:lpstr>
      <vt:lpstr>Times New Roman</vt:lpstr>
      <vt:lpstr>Wingdings</vt:lpstr>
      <vt:lpstr>Office Theme</vt:lpstr>
      <vt:lpstr>Insurance Analysis</vt:lpstr>
      <vt:lpstr>PowerPoint Presentation</vt:lpstr>
      <vt:lpstr>Introduction</vt:lpstr>
      <vt:lpstr>PowerPoint Presentation</vt:lpstr>
      <vt:lpstr>Data Overview:</vt:lpstr>
      <vt:lpstr>Objectives</vt:lpstr>
      <vt:lpstr>Key Performing Indicators (KPI’s)</vt:lpstr>
      <vt:lpstr>Key Performing Indicators (KPI’s)</vt:lpstr>
      <vt:lpstr>PowerPoint Presentation</vt:lpstr>
      <vt:lpstr>PowerPoint Presentation</vt:lpstr>
      <vt:lpstr>PowerPoint Presentation</vt:lpstr>
      <vt:lpstr>Analysis</vt:lpstr>
      <vt:lpstr>Recommendations:</vt:lpstr>
      <vt:lpstr>Conclusion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Swapnil  Dalimbe</dc:creator>
  <cp:lastModifiedBy>bhargavi vanga</cp:lastModifiedBy>
  <cp:revision>15</cp:revision>
  <dcterms:created xsi:type="dcterms:W3CDTF">2024-09-21T10:32:53Z</dcterms:created>
  <dcterms:modified xsi:type="dcterms:W3CDTF">2024-09-26T11:05:05Z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